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374" r:id="rId3"/>
    <p:sldId id="405" r:id="rId4"/>
    <p:sldId id="406" r:id="rId5"/>
    <p:sldId id="407" r:id="rId6"/>
    <p:sldId id="394" r:id="rId7"/>
    <p:sldId id="417" r:id="rId8"/>
    <p:sldId id="418" r:id="rId9"/>
    <p:sldId id="408" r:id="rId10"/>
    <p:sldId id="409" r:id="rId11"/>
    <p:sldId id="411" r:id="rId12"/>
    <p:sldId id="414" r:id="rId13"/>
    <p:sldId id="416" r:id="rId14"/>
    <p:sldId id="413" r:id="rId15"/>
    <p:sldId id="412" r:id="rId16"/>
    <p:sldId id="419" r:id="rId17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8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>
      <p:cViewPr varScale="1">
        <p:scale>
          <a:sx n="64" d="100"/>
          <a:sy n="64" d="100"/>
        </p:scale>
        <p:origin x="13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D108937-D3DF-4878-A2D2-3B88721F9300}" type="datetimeFigureOut">
              <a:rPr lang="cs-CZ"/>
              <a:pPr>
                <a:defRPr/>
              </a:pPr>
              <a:t>17.12.2024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EDD78AB-9ABE-4603-9E07-C0B3DBC3B0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19A4E-FAAB-44CB-99EE-06300FDE8A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04ED-37CB-4C7E-9E50-4380306B1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44C0E-BD1A-4D92-88D3-AC539E4F7A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6F2B0-6D11-421C-A416-BC36667444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69DF2-5960-4471-9C42-51960BEF7C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738D4-8BC7-42A7-8A5E-CB45ED342A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E3621-1614-46E8-8F57-C5C5BF7716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3EF32-3D35-4863-ABC9-57DBEC9AF9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771A1-4E20-41AA-AD82-3148D7D6C5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A8A3-B1A6-41BE-BC0E-E8A80F0C70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13EBC-0CB4-4822-A21F-BBA002A77F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64A22B0-DD03-43FC-ACF6-5DDB5EC514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5327650" cy="1081088"/>
          </a:xfrm>
        </p:spPr>
        <p:txBody>
          <a:bodyPr/>
          <a:lstStyle/>
          <a:p>
            <a:pPr algn="l" eaLnBrk="1" hangingPunct="1"/>
            <a:r>
              <a:rPr lang="cs-CZ" altLang="cs-CZ" sz="2000" b="1"/>
              <a:t>Krajský úřad Libereckého kraje</a:t>
            </a:r>
            <a:r>
              <a:rPr lang="cs-CZ" altLang="cs-CZ" sz="2000"/>
              <a:t> </a:t>
            </a:r>
            <a:br>
              <a:rPr lang="cs-CZ" altLang="cs-CZ" sz="2000"/>
            </a:br>
            <a:r>
              <a:rPr lang="cs-CZ" altLang="cs-CZ" sz="1400"/>
              <a:t>Odbor školství, mládeže, tělovýchovy a sportu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042988" y="2276475"/>
            <a:ext cx="7345362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ctr" eaLnBrk="1" hangingPunct="1"/>
            <a:r>
              <a:rPr lang="pl-PL" sz="4000" b="1" dirty="0">
                <a:solidFill>
                  <a:srgbClr val="FF0000"/>
                </a:solidFill>
              </a:rPr>
              <a:t>Finanční vypořádání </a:t>
            </a:r>
          </a:p>
          <a:p>
            <a:pPr algn="ctr" eaLnBrk="1" hangingPunct="1"/>
            <a:r>
              <a:rPr lang="pl-PL" sz="4000" b="1" dirty="0">
                <a:solidFill>
                  <a:srgbClr val="FF0000"/>
                </a:solidFill>
              </a:rPr>
              <a:t>za rok 202</a:t>
            </a:r>
            <a:r>
              <a:rPr lang="pl-PL" altLang="cs-CZ" sz="4000" b="1" dirty="0">
                <a:solidFill>
                  <a:srgbClr val="FF0000"/>
                </a:solidFill>
              </a:rPr>
              <a:t>4</a:t>
            </a:r>
            <a:endParaRPr lang="cs-CZ" altLang="cs-CZ" sz="40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cs-CZ" altLang="cs-CZ" b="1" dirty="0">
                <a:solidFill>
                  <a:schemeClr val="tx2"/>
                </a:solidFill>
              </a:rPr>
              <a:t>Seminář pro účetní</a:t>
            </a:r>
          </a:p>
          <a:p>
            <a:pPr algn="ctr" eaLnBrk="1" hangingPunct="1"/>
            <a:endParaRPr lang="cs-CZ" altLang="cs-CZ" b="1" dirty="0">
              <a:solidFill>
                <a:schemeClr val="tx2"/>
              </a:solidFill>
            </a:endParaRPr>
          </a:p>
          <a:p>
            <a:pPr algn="ctr" eaLnBrk="1" hangingPunct="1"/>
            <a:endParaRPr lang="cs-CZ" altLang="cs-CZ" b="1" dirty="0">
              <a:solidFill>
                <a:schemeClr val="tx2"/>
              </a:solidFill>
            </a:endParaRPr>
          </a:p>
          <a:p>
            <a:pPr algn="ctr" eaLnBrk="1" hangingPunct="1"/>
            <a:endParaRPr lang="cs-CZ" altLang="cs-CZ" b="1" dirty="0">
              <a:solidFill>
                <a:schemeClr val="tx2"/>
              </a:solidFill>
            </a:endParaRPr>
          </a:p>
          <a:p>
            <a:pPr algn="ctr" eaLnBrk="1" hangingPunct="1"/>
            <a:endParaRPr lang="cs-CZ" altLang="cs-CZ" b="1" dirty="0">
              <a:solidFill>
                <a:schemeClr val="tx2"/>
              </a:solidFill>
            </a:endParaRPr>
          </a:p>
          <a:p>
            <a:pPr algn="ctr" eaLnBrk="1" hangingPunct="1"/>
            <a:endParaRPr lang="cs-CZ" altLang="cs-CZ" b="1" dirty="0">
              <a:solidFill>
                <a:schemeClr val="tx2"/>
              </a:solidFill>
            </a:endParaRPr>
          </a:p>
          <a:p>
            <a:pPr eaLnBrk="1" hangingPunct="1"/>
            <a:r>
              <a:rPr lang="cs-CZ" altLang="cs-CZ" b="1" dirty="0">
                <a:solidFill>
                  <a:schemeClr val="tx2"/>
                </a:solidFill>
                <a:latin typeface="Arial"/>
                <a:cs typeface="Arial"/>
              </a:rPr>
              <a:t>Bc. Pavla Machová                                                   17. 12. 2024</a:t>
            </a:r>
            <a:endParaRPr lang="cs-CZ" altLang="cs-CZ" b="1" dirty="0">
              <a:solidFill>
                <a:schemeClr val="tx2"/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4AA01-E4A4-556A-5748-63B27391C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NAKAP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731BCB-1561-6EBB-B57A-57DA9421F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Vyúčtovat NAKAP k 31.12.2024</a:t>
            </a:r>
          </a:p>
          <a:p>
            <a:pPr>
              <a:buFontTx/>
              <a:buChar char="-"/>
            </a:pPr>
            <a:r>
              <a:rPr lang="cs-CZ" sz="2000" dirty="0"/>
              <a:t>měla být odeslána vratka na KÚ</a:t>
            </a:r>
          </a:p>
          <a:p>
            <a:pPr>
              <a:buFontTx/>
              <a:buChar char="-"/>
            </a:pPr>
            <a:r>
              <a:rPr lang="cs-CZ" sz="2000" dirty="0"/>
              <a:t>musí být zúčtována jak investiční, tak i neinvestiční část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                   VRATKA                                 VYÚČTOVÁNÍ</a:t>
            </a:r>
          </a:p>
          <a:p>
            <a:pPr marL="0" indent="0">
              <a:buNone/>
            </a:pPr>
            <a:r>
              <a:rPr lang="cs-CZ" sz="2000" dirty="0"/>
              <a:t>Neinvestice:   472/241                       472/348 + 348/388  100% dotace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Investice:  416/401  401/241 5%      472/348 + 348/388   95% dotace</a:t>
            </a:r>
          </a:p>
          <a:p>
            <a:pPr marL="0" indent="0">
              <a:buNone/>
            </a:pPr>
            <a:r>
              <a:rPr lang="cs-CZ" sz="2000" dirty="0"/>
              <a:t>                 416/401  472/241 95%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6798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964DC-C6F9-E677-911C-8028498F0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Krytí peněžních fondů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4E519-E9C6-C655-1F45-454AA9EFD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Nelze krýt fondy organizace neprodejnými sklady </a:t>
            </a:r>
          </a:p>
          <a:p>
            <a:r>
              <a:rPr lang="cs-CZ" sz="2000" dirty="0"/>
              <a:t>Povinnost mít </a:t>
            </a:r>
            <a:r>
              <a:rPr lang="cs-CZ" sz="2000" b="1" dirty="0"/>
              <a:t>oddělené analytiky bankovního účtu pro jednotlivé fondy </a:t>
            </a:r>
            <a:r>
              <a:rPr lang="cs-CZ" sz="2000" dirty="0"/>
              <a:t> - bude požadovat kontrolní oddělení při veřejnosprávní kontrole</a:t>
            </a:r>
          </a:p>
          <a:p>
            <a:r>
              <a:rPr lang="cs-CZ" sz="2000" b="1" dirty="0"/>
              <a:t>Zajistit krytí fondů </a:t>
            </a:r>
            <a:r>
              <a:rPr lang="cs-CZ" sz="2000" dirty="0"/>
              <a:t>popř. v roce 2025 zajistit jejich krytí (nejpozději do účinnosti nového zákona o účetnictví)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06044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D9458-7AE4-7DED-17DF-C1C26D1A4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FKSP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37561-D4D1-CAFF-E89A-BBBB975F1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15310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ROK 2024</a:t>
            </a:r>
          </a:p>
          <a:p>
            <a:pPr marL="0" indent="0">
              <a:buNone/>
            </a:pPr>
            <a:r>
              <a:rPr lang="cs-CZ" sz="2000" dirty="0"/>
              <a:t>Dle zák. 250/2000 </a:t>
            </a:r>
            <a:r>
              <a:rPr lang="cs-CZ" sz="2000" dirty="0" err="1"/>
              <a:t>Sb</a:t>
            </a:r>
            <a:r>
              <a:rPr lang="cs-CZ" sz="2000" dirty="0"/>
              <a:t> v platném znění</a:t>
            </a:r>
          </a:p>
          <a:p>
            <a:pPr>
              <a:buFontTx/>
              <a:buChar char="-"/>
            </a:pPr>
            <a:r>
              <a:rPr lang="cs-CZ" sz="2000" dirty="0"/>
              <a:t>1% tvorby z platů a z toho 50% na produkty na stáří</a:t>
            </a:r>
          </a:p>
          <a:p>
            <a:pPr marL="0" indent="0">
              <a:buNone/>
            </a:pPr>
            <a:r>
              <a:rPr lang="cs-CZ" sz="2000" b="0" i="1" dirty="0">
                <a:solidFill>
                  <a:srgbClr val="000000"/>
                </a:solidFill>
                <a:effectLst/>
                <a:latin typeface="-apple-system"/>
              </a:rPr>
              <a:t>„Nejméně 50 % z rozpočtovaného základního přídělu k 1. lednu rozpočtového roku podle věty první se použije na příspěvky na produkty spoření na stáří zaměstnanců, které jsou osvobozeny od daně z příjmů fyzických osob.“</a:t>
            </a:r>
          </a:p>
          <a:p>
            <a:pPr marL="0" indent="0">
              <a:buNone/>
            </a:pPr>
            <a:r>
              <a:rPr lang="cs-CZ" sz="2000" i="1" dirty="0">
                <a:solidFill>
                  <a:srgbClr val="000000"/>
                </a:solidFill>
                <a:latin typeface="-apple-system"/>
              </a:rPr>
              <a:t>Viz https://www.mfcr.cz/assets/attachments/2024-01-01_</a:t>
            </a:r>
            <a:r>
              <a:rPr lang="cs-CZ" sz="2000" b="1" i="1" dirty="0">
                <a:solidFill>
                  <a:srgbClr val="000000"/>
                </a:solidFill>
                <a:latin typeface="-apple-system"/>
              </a:rPr>
              <a:t>Metodicky-pokyn-k-FKSP.pdf</a:t>
            </a:r>
            <a:endParaRPr lang="cs-CZ" sz="2000" b="1" i="1" dirty="0"/>
          </a:p>
          <a:p>
            <a:pPr>
              <a:buFontTx/>
              <a:buChar char="-"/>
            </a:pPr>
            <a:r>
              <a:rPr lang="cs-CZ" sz="2000" dirty="0"/>
              <a:t>vyúčtování skutečného základního přídělu se provede v rámci účetní závěrky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ROK 2025</a:t>
            </a:r>
          </a:p>
          <a:p>
            <a:pPr marL="0" indent="0">
              <a:buNone/>
            </a:pPr>
            <a:r>
              <a:rPr lang="cs-CZ" sz="2000" dirty="0"/>
              <a:t>Dle zák. 250/2000 </a:t>
            </a:r>
            <a:r>
              <a:rPr lang="cs-CZ" sz="2000" dirty="0" err="1"/>
              <a:t>Sb</a:t>
            </a:r>
            <a:r>
              <a:rPr lang="cs-CZ" sz="2000" dirty="0"/>
              <a:t> v platném znění</a:t>
            </a:r>
          </a:p>
          <a:p>
            <a:pPr marL="0" indent="0">
              <a:buNone/>
            </a:pPr>
            <a:r>
              <a:rPr lang="cs-CZ" sz="2000" b="1" dirty="0">
                <a:highlight>
                  <a:srgbClr val="FFFF00"/>
                </a:highlight>
              </a:rPr>
              <a:t>- stejné podmínky jako v roce 2024 </a:t>
            </a:r>
          </a:p>
        </p:txBody>
      </p:sp>
    </p:spTree>
    <p:extLst>
      <p:ext uri="{BB962C8B-B14F-4D97-AF65-F5344CB8AC3E}">
        <p14:creationId xmlns:p14="http://schemas.microsoft.com/office/powerpoint/2010/main" val="693202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25F45-25B3-23DB-0CBE-5D5D1C4BD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čerpání FKSP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81D87-D7E2-928C-D7A3-9F04BA46C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0,5% na produkty na stáří</a:t>
            </a:r>
          </a:p>
          <a:p>
            <a:pPr>
              <a:buFontTx/>
              <a:buChar char="-"/>
            </a:pPr>
            <a:r>
              <a:rPr lang="cs-CZ" sz="2000" b="1" dirty="0"/>
              <a:t>doplnit nové formy spoření</a:t>
            </a:r>
          </a:p>
          <a:p>
            <a:pPr>
              <a:buFontTx/>
              <a:buChar char="-"/>
            </a:pPr>
            <a:r>
              <a:rPr lang="cs-CZ" sz="2000" b="1" dirty="0"/>
              <a:t>čerpání není podmíněno vkladem zaměstnance</a:t>
            </a:r>
          </a:p>
          <a:p>
            <a:pPr>
              <a:buFontTx/>
              <a:buChar char="-"/>
            </a:pPr>
            <a:r>
              <a:rPr lang="cs-CZ" sz="2000" b="1" dirty="0"/>
              <a:t>vyřešit nedočerpanou část k 31.12.</a:t>
            </a:r>
          </a:p>
          <a:p>
            <a:pPr marL="0" indent="0">
              <a:buNone/>
            </a:pPr>
            <a:r>
              <a:rPr lang="cs-CZ" sz="2000" i="1" dirty="0"/>
              <a:t>Zjednodušeně řečeno, pokud se jedná o část účelově vázaného přídělu, </a:t>
            </a:r>
            <a:r>
              <a:rPr lang="cs-CZ" sz="2000" i="1" u="sng" dirty="0">
                <a:highlight>
                  <a:srgbClr val="FFFF00"/>
                </a:highlight>
              </a:rPr>
              <a:t>její případný zůstatek bude už „navždy“ účelově vázán na produkty spoření na stáří. </a:t>
            </a:r>
            <a:r>
              <a:rPr lang="cs-CZ" sz="2000" i="1" dirty="0">
                <a:highlight>
                  <a:srgbClr val="FFFF00"/>
                </a:highlight>
              </a:rPr>
              <a:t>Jejich použití na jiné účely by bylo porušením právních předpisů, resp. rozpočtové kázně. </a:t>
            </a:r>
            <a:r>
              <a:rPr lang="cs-CZ" sz="2000" i="1" dirty="0"/>
              <a:t>Zůstatek na prostředcích určených k jiným účelům, resp. volné části přídělu zůstává i nadále volnou částí přídělu v dalších letech a lze jej nadále volně použít.</a:t>
            </a:r>
          </a:p>
          <a:p>
            <a:pPr>
              <a:buFontTx/>
              <a:buChar char="-"/>
            </a:pPr>
            <a:r>
              <a:rPr lang="cs-CZ" sz="2000" i="1" dirty="0"/>
              <a:t>stále nelze hradit poplatky za vedení účtu a poplatky za nákup poukázek, stravenek …</a:t>
            </a:r>
          </a:p>
          <a:p>
            <a:pPr>
              <a:buFontTx/>
              <a:buChar char="-"/>
            </a:pPr>
            <a:r>
              <a:rPr lang="cs-CZ" sz="2000" i="1" dirty="0">
                <a:highlight>
                  <a:srgbClr val="FFFF00"/>
                </a:highlight>
              </a:rPr>
              <a:t>VŽDY určeno pro kulturní a sociální potřeby zaměstnanců …</a:t>
            </a:r>
          </a:p>
        </p:txBody>
      </p:sp>
    </p:spTree>
    <p:extLst>
      <p:ext uri="{BB962C8B-B14F-4D97-AF65-F5344CB8AC3E}">
        <p14:creationId xmlns:p14="http://schemas.microsoft.com/office/powerpoint/2010/main" val="2324751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88ACD-B135-661E-FD99-5B07DD893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Kontroly k účetní závěrce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A00CE8-2819-CB3B-513F-AA9C84641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Zkontrolovat limit pro registraci DPH</a:t>
            </a:r>
          </a:p>
          <a:p>
            <a:r>
              <a:rPr lang="cs-CZ" sz="2000" dirty="0"/>
              <a:t>Zkontrolovat zveřejnění všech smluv nad 50 000,- Kč</a:t>
            </a:r>
          </a:p>
          <a:p>
            <a:r>
              <a:rPr lang="cs-CZ" sz="2000" b="1" dirty="0"/>
              <a:t>Zkontrolovat poslední schválenou tištěnou verzi Finančních dokumentů = závazná </a:t>
            </a:r>
          </a:p>
          <a:p>
            <a:r>
              <a:rPr lang="cs-CZ" sz="2000" dirty="0"/>
              <a:t>Inventarizace majetku – svěřený X vlastní majetek</a:t>
            </a:r>
          </a:p>
          <a:p>
            <a:r>
              <a:rPr lang="cs-CZ" sz="2000" dirty="0"/>
              <a:t>558 = přírůstky 018 + 028 + bezúplatné převody + inventarizační přírůstky (nalezený majetek)</a:t>
            </a:r>
          </a:p>
          <a:p>
            <a:r>
              <a:rPr lang="cs-CZ" sz="2000" dirty="0"/>
              <a:t>Přírůstky 042 = čerpání fondu investic 416/401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25951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F691E-AC1C-2EF1-AB8F-7CB435C58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Termíny RK na rok 2025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07256E-49BF-D175-B24C-C7396C13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sz="2000" dirty="0"/>
              <a:t>RK    7.1.2025 </a:t>
            </a:r>
          </a:p>
          <a:p>
            <a:pPr marL="457200" indent="-457200">
              <a:buAutoNum type="arabicPeriod"/>
            </a:pPr>
            <a:r>
              <a:rPr lang="cs-CZ" sz="2000" dirty="0"/>
              <a:t>RK  21.1.2025                           1. ZK  28.1.2025</a:t>
            </a:r>
          </a:p>
          <a:p>
            <a:pPr marL="457200" indent="-457200">
              <a:buAutoNum type="arabicPeriod"/>
            </a:pPr>
            <a:r>
              <a:rPr lang="cs-CZ" sz="2000" dirty="0"/>
              <a:t>RK    4.2.2025</a:t>
            </a:r>
          </a:p>
          <a:p>
            <a:pPr marL="457200" indent="-457200">
              <a:buAutoNum type="arabicPeriod"/>
            </a:pPr>
            <a:r>
              <a:rPr lang="cs-CZ" sz="2000" dirty="0"/>
              <a:t>RK  18.2.2025                            2. ZK  25.2.2025</a:t>
            </a:r>
          </a:p>
          <a:p>
            <a:pPr marL="457200" indent="-457200">
              <a:buAutoNum type="arabicPeriod"/>
            </a:pPr>
            <a:r>
              <a:rPr lang="cs-CZ" sz="2000" dirty="0"/>
              <a:t>RK  11.3.2025</a:t>
            </a:r>
          </a:p>
          <a:p>
            <a:pPr marL="457200" indent="-457200">
              <a:buAutoNum type="arabicPeriod"/>
            </a:pPr>
            <a:r>
              <a:rPr lang="cs-CZ" sz="2000" dirty="0"/>
              <a:t>RK  18.3.2025                            3. ZK  25.3.2025</a:t>
            </a:r>
          </a:p>
          <a:p>
            <a:pPr marL="457200" indent="-457200">
              <a:buAutoNum type="arabicPeriod"/>
            </a:pPr>
            <a:r>
              <a:rPr lang="cs-CZ" sz="2000" dirty="0"/>
              <a:t>RK    1.4.2025 </a:t>
            </a:r>
          </a:p>
          <a:p>
            <a:pPr marL="457200" indent="-457200">
              <a:buAutoNum type="arabicPeriod"/>
            </a:pPr>
            <a:r>
              <a:rPr lang="cs-CZ" sz="2000" dirty="0"/>
              <a:t>RK  15.4.2025                            4. ZK  29.4.2025</a:t>
            </a:r>
          </a:p>
          <a:p>
            <a:pPr marL="457200" indent="-457200">
              <a:buAutoNum type="arabicPeriod"/>
            </a:pPr>
            <a:r>
              <a:rPr lang="cs-CZ" sz="2000" dirty="0"/>
              <a:t>RK    6.5.2025</a:t>
            </a:r>
          </a:p>
          <a:p>
            <a:pPr marL="457200" indent="-457200">
              <a:buAutoNum type="arabicPeriod"/>
            </a:pPr>
            <a:r>
              <a:rPr lang="cs-CZ" sz="2000" dirty="0"/>
              <a:t>RK   20.5.2025                           5. ZK  27.5.2025</a:t>
            </a:r>
          </a:p>
          <a:p>
            <a:pPr marL="457200" indent="-457200">
              <a:buAutoNum type="arabicPeriod"/>
            </a:pPr>
            <a:r>
              <a:rPr lang="cs-CZ" sz="2000" dirty="0"/>
              <a:t>RK     3.6.2025</a:t>
            </a:r>
          </a:p>
          <a:p>
            <a:pPr marL="457200" indent="-457200">
              <a:buAutoNum type="arabicPeriod"/>
            </a:pPr>
            <a:r>
              <a:rPr lang="cs-CZ" sz="2000" dirty="0"/>
              <a:t>RK   17.6.2025                          6. ZK  24.6.2025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0325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70585-5F8D-9972-B949-DE0E0E931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Školení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BDE24-C406-DD56-ED03-8C09153C5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FAMA</a:t>
            </a:r>
          </a:p>
          <a:p>
            <a:pPr marL="0" indent="0">
              <a:buNone/>
            </a:pPr>
            <a:r>
              <a:rPr lang="cs-CZ" sz="2000" dirty="0"/>
              <a:t>Cestovní náhrady</a:t>
            </a:r>
          </a:p>
          <a:p>
            <a:pPr marL="0" indent="0">
              <a:buNone/>
            </a:pPr>
            <a:r>
              <a:rPr lang="cs-CZ" sz="2000" dirty="0"/>
              <a:t>VZMR</a:t>
            </a:r>
          </a:p>
          <a:p>
            <a:pPr marL="0" indent="0">
              <a:buNone/>
            </a:pPr>
            <a:r>
              <a:rPr lang="cs-CZ" sz="2000" dirty="0"/>
              <a:t>FKSP</a:t>
            </a:r>
          </a:p>
          <a:p>
            <a:pPr marL="0" indent="0">
              <a:buNone/>
            </a:pPr>
            <a:r>
              <a:rPr lang="cs-CZ" sz="2000" dirty="0"/>
              <a:t>Fondy a </a:t>
            </a:r>
            <a:r>
              <a:rPr lang="cs-CZ" sz="2000"/>
              <a:t>finanční dokumenty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631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CDB6C-9858-4199-86D0-B37938F6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Důležité termíny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73BCB5-60A4-4622-BD3F-F80B376BB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Účetní závěrka k 30.6.2024 – účetní výkazy + komentář</a:t>
            </a:r>
          </a:p>
          <a:p>
            <a:pPr>
              <a:buFontTx/>
              <a:buChar char="-"/>
            </a:pPr>
            <a:r>
              <a:rPr lang="cs-CZ" sz="2000" dirty="0"/>
              <a:t>23. 1. 2025 a 28.1. 2025 pro PAP a DPH organizace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- </a:t>
            </a:r>
            <a:r>
              <a:rPr lang="cs-CZ" sz="2000" b="1" dirty="0"/>
              <a:t>Daň z nemovitostí </a:t>
            </a:r>
            <a:r>
              <a:rPr lang="cs-CZ" sz="2000" dirty="0"/>
              <a:t>– do 10.1.2025 k rukám J. Vaška</a:t>
            </a:r>
          </a:p>
          <a:p>
            <a:pPr marL="0" indent="0">
              <a:buNone/>
            </a:pPr>
            <a:r>
              <a:rPr lang="cs-CZ" sz="2000" dirty="0"/>
              <a:t>- </a:t>
            </a:r>
            <a:r>
              <a:rPr lang="cs-CZ" sz="2000" b="1" dirty="0"/>
              <a:t>Přehled VZMR tabulka za 4.Q 2024 </a:t>
            </a:r>
            <a:r>
              <a:rPr lang="cs-CZ" sz="2000" dirty="0"/>
              <a:t>– do 6.1.2025 k rukám J. Vaška </a:t>
            </a:r>
          </a:p>
          <a:p>
            <a:pPr marL="0" indent="0">
              <a:buNone/>
            </a:pPr>
            <a:r>
              <a:rPr lang="cs-CZ" sz="2000" b="1" dirty="0"/>
              <a:t>- Finanční vypořádání s MŠMT</a:t>
            </a:r>
            <a:r>
              <a:rPr lang="cs-CZ" sz="2000" dirty="0"/>
              <a:t> – do 17.1.2025 k rukám K. </a:t>
            </a:r>
            <a:r>
              <a:rPr lang="cs-CZ" sz="2000" dirty="0" err="1"/>
              <a:t>Lofflerové</a:t>
            </a:r>
            <a:r>
              <a:rPr lang="cs-CZ" sz="2000" dirty="0"/>
              <a:t>, A. Maryškové</a:t>
            </a:r>
          </a:p>
          <a:p>
            <a:pPr marL="0" indent="0">
              <a:buNone/>
            </a:pPr>
            <a:r>
              <a:rPr lang="cs-CZ" sz="2000" dirty="0"/>
              <a:t>- </a:t>
            </a:r>
            <a:r>
              <a:rPr lang="cs-CZ" sz="2000" b="1" dirty="0"/>
              <a:t>Vyúčtování stipendií, průběžné vyúčtování</a:t>
            </a:r>
            <a:r>
              <a:rPr lang="cs-CZ" sz="2000" dirty="0"/>
              <a:t> – do 10.1.2025 k rukám K. Šírové</a:t>
            </a:r>
          </a:p>
          <a:p>
            <a:pPr marL="0" indent="0">
              <a:buNone/>
            </a:pPr>
            <a:r>
              <a:rPr lang="cs-CZ" sz="2000" b="1" dirty="0"/>
              <a:t>- Vyúčtování </a:t>
            </a:r>
            <a:r>
              <a:rPr lang="cs-CZ" sz="2000" b="1" dirty="0" err="1"/>
              <a:t>mimoř</a:t>
            </a:r>
            <a:r>
              <a:rPr lang="cs-CZ" sz="2000" b="1" dirty="0"/>
              <a:t>. příspěvků </a:t>
            </a:r>
            <a:r>
              <a:rPr lang="cs-CZ" sz="2000" dirty="0"/>
              <a:t>– do 23.1.2025 k rukám R. Charvátové ve formě závěrečného nebo průběžného vyúčtování</a:t>
            </a:r>
          </a:p>
          <a:p>
            <a:pPr marL="0" indent="0">
              <a:buNone/>
            </a:pPr>
            <a:r>
              <a:rPr lang="cs-CZ" sz="2000" dirty="0"/>
              <a:t>- </a:t>
            </a:r>
            <a:r>
              <a:rPr lang="cs-CZ" sz="2000" b="1" dirty="0"/>
              <a:t>Přehled majetku (3 tabulky) </a:t>
            </a:r>
            <a:r>
              <a:rPr lang="cs-CZ" sz="2000" dirty="0"/>
              <a:t>– do 23.1.2025 k rukám L. Cvrčkové</a:t>
            </a:r>
          </a:p>
        </p:txBody>
      </p:sp>
    </p:spTree>
    <p:extLst>
      <p:ext uri="{BB962C8B-B14F-4D97-AF65-F5344CB8AC3E}">
        <p14:creationId xmlns:p14="http://schemas.microsoft.com/office/powerpoint/2010/main" val="288660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11696-20AF-B17D-B1D0-C9E676EE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 33353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523BD4-9221-F98A-94A7-84A7A6420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Závazné ukazatelé</a:t>
            </a:r>
          </a:p>
          <a:p>
            <a:pPr marL="0" indent="0">
              <a:buNone/>
            </a:pPr>
            <a:r>
              <a:rPr lang="cs-CZ" sz="2400" dirty="0"/>
              <a:t>1. </a:t>
            </a:r>
            <a:r>
              <a:rPr lang="cs-CZ" sz="2400" b="1" dirty="0"/>
              <a:t>Platy</a:t>
            </a:r>
            <a:r>
              <a:rPr lang="cs-CZ" sz="2400" dirty="0"/>
              <a:t> – zahrnují platy, odměny, náhrady za nemoc, dovolenou</a:t>
            </a:r>
          </a:p>
          <a:p>
            <a:pPr marL="0" indent="0">
              <a:buNone/>
            </a:pPr>
            <a:r>
              <a:rPr lang="cs-CZ" sz="2400" dirty="0"/>
              <a:t>2. </a:t>
            </a:r>
            <a:r>
              <a:rPr lang="cs-CZ" sz="2400" b="1" dirty="0"/>
              <a:t>OON</a:t>
            </a:r>
            <a:r>
              <a:rPr lang="cs-CZ" sz="2400" dirty="0"/>
              <a:t> – zahrnují DPP a DPČ včetně náhrad za nemoc a dovolenou</a:t>
            </a:r>
          </a:p>
          <a:p>
            <a:pPr marL="0" indent="0">
              <a:buNone/>
            </a:pPr>
            <a:r>
              <a:rPr lang="cs-CZ" sz="2400" dirty="0"/>
              <a:t>3. </a:t>
            </a:r>
            <a:r>
              <a:rPr lang="cs-CZ" sz="2400" b="1" dirty="0"/>
              <a:t>Rozpočet celkem </a:t>
            </a:r>
            <a:r>
              <a:rPr lang="cs-CZ" sz="2400" dirty="0"/>
              <a:t>– znamená, že celkový rozpočet mínus body 1+2 tj. v položkách odvody, FKSP, ONIV lze variabilně přelévat prostředky k plnému utracení celého rozpočtu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Dotace na „uvádějící učitele“ a „doprovázející učitele“</a:t>
            </a:r>
          </a:p>
        </p:txBody>
      </p:sp>
    </p:spTree>
    <p:extLst>
      <p:ext uri="{BB962C8B-B14F-4D97-AF65-F5344CB8AC3E}">
        <p14:creationId xmlns:p14="http://schemas.microsoft.com/office/powerpoint/2010/main" val="209656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717D4-A4BF-FCBB-08CA-8CFADADB5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200" dirty="0"/>
              <a:t>ONIV a ÚZ 33353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6DC0F-7078-578D-905A-46E92FF0D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300"/>
              </a:spcAft>
              <a:buNone/>
            </a:pPr>
            <a:r>
              <a:rPr lang="cs-CZ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§160 (1)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Ze státního rozpočtu se za podmínek stanovených tímto zákonem poskytují finanční prostředky vyčleněné na činnost</a:t>
            </a:r>
          </a:p>
          <a:p>
            <a:pPr marL="0" indent="0" algn="just">
              <a:lnSpc>
                <a:spcPct val="115000"/>
              </a:lnSpc>
              <a:spcAft>
                <a:spcPts val="30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ostatní náklady vyplývající ze základních pracovněprávních vztahů, na výdaje podle § 184 odst. 1 a 2, výdaje na nezbytné zvýšení nákladů spojených s výukou dětí, žáků a studentů se speciálními vzdělávacími potřebami, výdaje školy na dopravu při akcích v rámci vzdělávání podle příslušného rámcového vzdělávacího programu, výdaje na učební pomůcky, výdaje na školní potřeby a na učebnice, pokud jsou podle tohoto zákona poskytovány bezplatně, a rovněž na výdaje na další vzdělávání pedagogických pracovníků a na činnosti, které přímo souvisejí s rozvojem škol a kvalitou vzdělávání,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723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CA8FB3E-E450-A982-AB53-DE2EBC54CB02}"/>
              </a:ext>
            </a:extLst>
          </p:cNvPr>
          <p:cNvSpPr txBox="1"/>
          <p:nvPr/>
        </p:nvSpPr>
        <p:spPr>
          <a:xfrm>
            <a:off x="683568" y="980728"/>
            <a:ext cx="777686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Finanční prostředky podle odstavce 1 může právnická osoba vykonávající činnost školy použít také tehdy, zajišťuje-li v souladu s tímto zákonem a rámcovým vzdělávacím programem povinnou součást vzdělávání dětí, žáků a studentů u jiné fyzické nebo právnické osoby. Finanční prostředky podle věty první lze použít na: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úhradu ceny za služby poskytované jinou fyzickou nebo právnickou osobou, finanční prostředky podle odstavce 1 písm. c) a d) lze takto použít pouze do úhrnné roční výše stanovené krajským úřadem v rozpisu rozpočtu finančních prostředků na činnost školy;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náhradu nákladů, které jiné fyzické nebo právnické osobě prokazatelně a nutně vznikají výhradně za účelem uskutečňování praktického vyučování na jejím pracovišti na základě smlouvy podle § 65 odst. 2, pokud byla náhrada nákladů v této smlouvě sjednána.</a:t>
            </a:r>
          </a:p>
        </p:txBody>
      </p:sp>
    </p:spTree>
    <p:extLst>
      <p:ext uri="{BB962C8B-B14F-4D97-AF65-F5344CB8AC3E}">
        <p14:creationId xmlns:p14="http://schemas.microsoft.com/office/powerpoint/2010/main" val="193828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253FC9-B8BE-BF92-CD55-4714F12D1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ONIV</a:t>
            </a:r>
          </a:p>
          <a:p>
            <a:pPr>
              <a:buFontTx/>
              <a:buChar char="-"/>
            </a:pPr>
            <a:r>
              <a:rPr lang="cs-CZ" sz="2000" strike="sngStrike" dirty="0"/>
              <a:t>Náhrady za prvních 14 dní </a:t>
            </a:r>
            <a:r>
              <a:rPr lang="cs-CZ" sz="2000" strike="sngStrike" dirty="0" err="1"/>
              <a:t>prac.neschopnosti</a:t>
            </a:r>
            <a:endParaRPr lang="cs-CZ" sz="2000" strike="sngStrike" dirty="0"/>
          </a:p>
          <a:p>
            <a:pPr>
              <a:buFontTx/>
              <a:buChar char="-"/>
            </a:pPr>
            <a:r>
              <a:rPr lang="cs-CZ" sz="2000" dirty="0"/>
              <a:t>Zákonné pojištění zaměstnavatele</a:t>
            </a:r>
          </a:p>
          <a:p>
            <a:pPr>
              <a:buFontTx/>
              <a:buChar char="-"/>
            </a:pPr>
            <a:r>
              <a:rPr lang="cs-CZ" sz="2000" dirty="0"/>
              <a:t>Náklady předsedů maturitních komisí</a:t>
            </a:r>
          </a:p>
          <a:p>
            <a:pPr>
              <a:buFontTx/>
              <a:buChar char="-"/>
            </a:pPr>
            <a:r>
              <a:rPr lang="cs-CZ" sz="2000" dirty="0"/>
              <a:t>Ochranné pracovní pomůcky – zákonné (dle </a:t>
            </a:r>
            <a:r>
              <a:rPr lang="cs-CZ" sz="2000" dirty="0" err="1"/>
              <a:t>bezpečnost.technika</a:t>
            </a:r>
            <a:r>
              <a:rPr lang="cs-CZ" sz="2000" dirty="0"/>
              <a:t>)</a:t>
            </a:r>
          </a:p>
          <a:p>
            <a:pPr>
              <a:buFontTx/>
              <a:buChar char="-"/>
            </a:pPr>
            <a:r>
              <a:rPr lang="cs-CZ" sz="2000" dirty="0"/>
              <a:t>Školení DVPP a jejich cestovní náhrady</a:t>
            </a:r>
          </a:p>
          <a:p>
            <a:pPr>
              <a:buFontTx/>
              <a:buChar char="-"/>
            </a:pPr>
            <a:r>
              <a:rPr lang="cs-CZ" sz="2000" dirty="0"/>
              <a:t>Učební pomůcka – musí být s dobou použitelnosti delší než 1 rok, evidovaná alespoň na podrozvaze, pouze pro žáky, nakoupená       v daném roce, pouze majetek do limitu 40 000 Kč u hmotného a       60 000 Kč u nehmotného majetku</a:t>
            </a:r>
          </a:p>
          <a:p>
            <a:pPr>
              <a:buFontTx/>
              <a:buChar char="-"/>
            </a:pPr>
            <a:r>
              <a:rPr lang="cs-CZ" sz="2000" dirty="0"/>
              <a:t>Školení a cestovní náhrady </a:t>
            </a:r>
            <a:r>
              <a:rPr lang="cs-CZ" sz="2000" dirty="0" err="1"/>
              <a:t>nepedagogů</a:t>
            </a:r>
            <a:r>
              <a:rPr lang="cs-CZ" sz="2000" dirty="0"/>
              <a:t> – pokud se jedná o udržení kvalifikace či v souladu s výkonem práce</a:t>
            </a:r>
          </a:p>
          <a:p>
            <a:pPr>
              <a:buFontTx/>
              <a:buChar char="-"/>
            </a:pPr>
            <a:r>
              <a:rPr lang="cs-CZ" sz="2000" dirty="0"/>
              <a:t>Doprava na akce v rámci ŠVP</a:t>
            </a:r>
          </a:p>
          <a:p>
            <a:pPr>
              <a:buFontTx/>
              <a:buChar char="-"/>
            </a:pPr>
            <a:r>
              <a:rPr lang="cs-CZ" sz="2000" dirty="0"/>
              <a:t>Fakturace výuky – svářečské kurzy, autoškola, kurzy…</a:t>
            </a:r>
          </a:p>
          <a:p>
            <a:pPr>
              <a:buFontTx/>
              <a:buChar char="-"/>
            </a:pPr>
            <a:r>
              <a:rPr lang="cs-CZ" sz="2000" dirty="0" err="1"/>
              <a:t>Kanc</a:t>
            </a:r>
            <a:r>
              <a:rPr lang="cs-CZ" sz="2000" dirty="0"/>
              <a:t>. potřeby dle doporučení PPP – podpůrná opatření</a:t>
            </a:r>
          </a:p>
          <a:p>
            <a:pPr>
              <a:buFontTx/>
              <a:buChar char="-"/>
            </a:pPr>
            <a:r>
              <a:rPr lang="cs-CZ" sz="2000" dirty="0"/>
              <a:t>Učebnice – pokud jsou poskytovány zdarma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1892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2CB61-8CC0-907A-99F6-32324F0BE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Provozní příspěvek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BD5A7B-C0C1-EA82-E5BC-99FE145FA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VRATKY provozního příspěvku budou posílány v jedné části s avízem až po odsouhlasení účetní závěrky odborem školství do 25.2.2025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NUTN0 zajistit </a:t>
            </a:r>
            <a:r>
              <a:rPr lang="cs-CZ" sz="2000" u="sng" dirty="0">
                <a:highlight>
                  <a:srgbClr val="FFFF00"/>
                </a:highlight>
              </a:rPr>
              <a:t>oddělené vedení každé účelové části provozu</a:t>
            </a:r>
            <a:r>
              <a:rPr lang="cs-CZ" sz="2000" dirty="0"/>
              <a:t>:</a:t>
            </a:r>
          </a:p>
          <a:p>
            <a:pPr>
              <a:buFontTx/>
              <a:buChar char="-"/>
            </a:pPr>
            <a:r>
              <a:rPr lang="cs-CZ" sz="2000" dirty="0"/>
              <a:t>Odpisy</a:t>
            </a:r>
          </a:p>
          <a:p>
            <a:pPr>
              <a:buFontTx/>
              <a:buChar char="-"/>
            </a:pPr>
            <a:r>
              <a:rPr lang="cs-CZ" sz="2000" dirty="0"/>
              <a:t>Elektřina</a:t>
            </a:r>
          </a:p>
          <a:p>
            <a:pPr>
              <a:buFontTx/>
              <a:buChar char="-"/>
            </a:pPr>
            <a:r>
              <a:rPr lang="cs-CZ" sz="2000" dirty="0"/>
              <a:t>Pára</a:t>
            </a:r>
          </a:p>
          <a:p>
            <a:pPr>
              <a:buFontTx/>
              <a:buChar char="-"/>
            </a:pPr>
            <a:r>
              <a:rPr lang="cs-CZ" sz="2000" dirty="0"/>
              <a:t>Plyn</a:t>
            </a:r>
          </a:p>
          <a:p>
            <a:pPr>
              <a:buFontTx/>
              <a:buChar char="-"/>
            </a:pPr>
            <a:r>
              <a:rPr lang="cs-CZ" sz="2000" dirty="0"/>
              <a:t>Čistý provoz</a:t>
            </a:r>
          </a:p>
          <a:p>
            <a:pPr>
              <a:buFontTx/>
              <a:buChar char="-"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Pozor!!!  </a:t>
            </a:r>
            <a:r>
              <a:rPr lang="cs-CZ" sz="2000" dirty="0"/>
              <a:t>Úprava provozu, energií, odpisů, finančních dokumentů – v roce 2024 je dodatečně schváleno RK</a:t>
            </a:r>
          </a:p>
          <a:p>
            <a:r>
              <a:rPr lang="cs-CZ" sz="2000" dirty="0"/>
              <a:t>Energie byly upraveny poslední RK v roce 2024</a:t>
            </a:r>
          </a:p>
          <a:p>
            <a:r>
              <a:rPr lang="cs-CZ" sz="2000" dirty="0"/>
              <a:t>Ve finančních dokumentech nemusí být zohledněna poslední změna v poskytnutí provozního příspěvku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5059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2CDD9-CBBD-8F2C-3150-971E8BA78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Odpisy za rok 2024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055C1-40B2-CB55-DC74-BC31271A4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Nařízený odvod = údaje z posledního určovacího dopisu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Nedočerpaný příspěvek na odpisy:</a:t>
            </a:r>
          </a:p>
          <a:p>
            <a:pPr>
              <a:buFontTx/>
              <a:buChar char="-"/>
            </a:pPr>
            <a:r>
              <a:rPr lang="cs-CZ" sz="2000" dirty="0"/>
              <a:t>vratka odpisů nebude členěna na movitý a nemovitý majetek</a:t>
            </a:r>
          </a:p>
          <a:p>
            <a:pPr>
              <a:buFontTx/>
              <a:buChar char="-"/>
            </a:pPr>
            <a:r>
              <a:rPr lang="cs-CZ" sz="2000" dirty="0"/>
              <a:t>bude součástí vratky celého provozního příspěvku</a:t>
            </a:r>
          </a:p>
          <a:p>
            <a:pPr>
              <a:buFontTx/>
              <a:buChar char="-"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Přečerpaný příspěvek na odpisy:</a:t>
            </a:r>
          </a:p>
          <a:p>
            <a:pPr>
              <a:buFontTx/>
              <a:buChar char="-"/>
            </a:pPr>
            <a:r>
              <a:rPr lang="cs-CZ" sz="2000" dirty="0"/>
              <a:t>lze využít čistý provoz</a:t>
            </a:r>
          </a:p>
          <a:p>
            <a:pPr>
              <a:buFontTx/>
              <a:buChar char="-"/>
            </a:pPr>
            <a:r>
              <a:rPr lang="cs-CZ" sz="2000" dirty="0"/>
              <a:t>lze ponížit fond investic na základě zákona č. 250/2000 Sb.</a:t>
            </a:r>
          </a:p>
          <a:p>
            <a:pPr marL="0" indent="0">
              <a:buNone/>
            </a:pPr>
            <a:r>
              <a:rPr lang="cs-CZ" sz="2000" dirty="0"/>
              <a:t>416/649 (ponížit FI výsledkově)</a:t>
            </a:r>
          </a:p>
          <a:p>
            <a:pPr>
              <a:buFontTx/>
              <a:buChar char="-"/>
            </a:pPr>
            <a:r>
              <a:rPr lang="cs-CZ" sz="2000" dirty="0"/>
              <a:t>lze příspěvek na svěřený majetek hradit z vlastních zdrojů</a:t>
            </a:r>
          </a:p>
          <a:p>
            <a:pPr>
              <a:buFontTx/>
              <a:buChar char="-"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28994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61236-7E71-5DAB-9A02-64AF9C122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Stipendia a ostatní příspěvky z kap. 912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1ABAE-9D75-F870-F6AB-198EDDAE3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Průběžné vyúčtování </a:t>
            </a:r>
            <a:r>
              <a:rPr lang="cs-CZ" sz="2000" dirty="0"/>
              <a:t>= doklad o využití dotace k 31.12.2024, která není finančně zúčtována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Závěrečné vyúčtování </a:t>
            </a:r>
            <a:r>
              <a:rPr lang="cs-CZ" sz="2000" dirty="0"/>
              <a:t>= doklad o využití dotace k 31.12.2024, která je finančně zúčtována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U stipendií je povinnost zřizovatele doplatit dotaci</a:t>
            </a:r>
          </a:p>
          <a:p>
            <a:pPr marL="0" indent="0">
              <a:buNone/>
            </a:pPr>
            <a:r>
              <a:rPr lang="cs-CZ" sz="2000" dirty="0"/>
              <a:t>549/3xx    100</a:t>
            </a:r>
          </a:p>
          <a:p>
            <a:pPr marL="0" indent="0">
              <a:buNone/>
            </a:pPr>
            <a:r>
              <a:rPr lang="cs-CZ" sz="2000" dirty="0"/>
              <a:t>241/374      80</a:t>
            </a:r>
          </a:p>
          <a:p>
            <a:pPr marL="0" indent="0">
              <a:buNone/>
            </a:pPr>
            <a:r>
              <a:rPr lang="cs-CZ" sz="2000" dirty="0"/>
              <a:t>388/672    100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Pozor nečerpat rezervní fond </a:t>
            </a:r>
            <a:r>
              <a:rPr lang="cs-CZ" sz="2000" strike="sngStrike" dirty="0"/>
              <a:t>414/648, </a:t>
            </a:r>
            <a:r>
              <a:rPr lang="cs-CZ" sz="2000" dirty="0"/>
              <a:t>pouze si půjčit finanční prostředky rezervního fondu na bankovním účtu   3xx/241 RF</a:t>
            </a:r>
            <a:endParaRPr lang="cs-CZ" sz="2000" strike="sngStrike" dirty="0"/>
          </a:p>
        </p:txBody>
      </p:sp>
    </p:spTree>
    <p:extLst>
      <p:ext uri="{BB962C8B-B14F-4D97-AF65-F5344CB8AC3E}">
        <p14:creationId xmlns:p14="http://schemas.microsoft.com/office/powerpoint/2010/main" val="314484725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3813</TotalTime>
  <Words>1270</Words>
  <Application>Microsoft Office PowerPoint</Application>
  <PresentationFormat>Předvádění na obrazovce (4:3)</PresentationFormat>
  <Paragraphs>144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-apple-system</vt:lpstr>
      <vt:lpstr>Arial</vt:lpstr>
      <vt:lpstr>Calibri</vt:lpstr>
      <vt:lpstr>Výchozí návrh</vt:lpstr>
      <vt:lpstr>Krajský úřad Libereckého kraje  Odbor školství, mládeže, tělovýchovy a sportu</vt:lpstr>
      <vt:lpstr>Důležité termíny </vt:lpstr>
      <vt:lpstr>ÚZ 33353</vt:lpstr>
      <vt:lpstr>ONIV a ÚZ 33353</vt:lpstr>
      <vt:lpstr>Prezentace aplikace PowerPoint</vt:lpstr>
      <vt:lpstr>Prezentace aplikace PowerPoint</vt:lpstr>
      <vt:lpstr>Provozní příspěvek</vt:lpstr>
      <vt:lpstr>Odpisy za rok 2024 </vt:lpstr>
      <vt:lpstr>Stipendia a ostatní příspěvky z kap. 912</vt:lpstr>
      <vt:lpstr>NAKAP </vt:lpstr>
      <vt:lpstr>Krytí peněžních fondů</vt:lpstr>
      <vt:lpstr>FKSP</vt:lpstr>
      <vt:lpstr>Zásady čerpání FKSP</vt:lpstr>
      <vt:lpstr>Kontroly k účetní závěrce</vt:lpstr>
      <vt:lpstr>Termíny RK na rok 2025 </vt:lpstr>
      <vt:lpstr>Školení</vt:lpstr>
    </vt:vector>
  </TitlesOfParts>
  <Company>kulk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Krajský úřad Libereckého kraje  Odbor školství, mládeže, tělovýchovy a sportu</dc:title>
  <dc:creator>machovap</dc:creator>
  <cp:lastModifiedBy>Machová Pavla</cp:lastModifiedBy>
  <cp:revision>262</cp:revision>
  <cp:lastPrinted>2021-09-13T06:11:34Z</cp:lastPrinted>
  <dcterms:created xsi:type="dcterms:W3CDTF">2013-11-20T15:02:27Z</dcterms:created>
  <dcterms:modified xsi:type="dcterms:W3CDTF">2024-12-17T01:45:22Z</dcterms:modified>
</cp:coreProperties>
</file>